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7" r:id="rId2"/>
    <p:sldId id="256" r:id="rId3"/>
    <p:sldId id="263" r:id="rId4"/>
    <p:sldId id="257" r:id="rId5"/>
    <p:sldId id="260" r:id="rId6"/>
    <p:sldId id="259" r:id="rId7"/>
    <p:sldId id="258" r:id="rId8"/>
    <p:sldId id="261" r:id="rId9"/>
    <p:sldId id="262" r:id="rId10"/>
    <p:sldId id="264" r:id="rId11"/>
    <p:sldId id="266" r:id="rId12"/>
    <p:sldId id="265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3.wmf"/><Relationship Id="rId4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E5AD8-7640-41CD-984E-B440FA441EB4}" type="datetimeFigureOut">
              <a:rPr lang="zh-TW" altLang="en-US" smtClean="0"/>
              <a:pPr/>
              <a:t>2014/5/2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0AC4EB-C3B0-4813-8D9A-49EAAAD2E73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E5AD8-7640-41CD-984E-B440FA441EB4}" type="datetimeFigureOut">
              <a:rPr lang="zh-TW" altLang="en-US" smtClean="0"/>
              <a:pPr/>
              <a:t>2014/5/2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0AC4EB-C3B0-4813-8D9A-49EAAAD2E7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E5AD8-7640-41CD-984E-B440FA441EB4}" type="datetimeFigureOut">
              <a:rPr lang="zh-TW" altLang="en-US" smtClean="0"/>
              <a:pPr/>
              <a:t>2014/5/2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0AC4EB-C3B0-4813-8D9A-49EAAAD2E7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E5AD8-7640-41CD-984E-B440FA441EB4}" type="datetimeFigureOut">
              <a:rPr lang="zh-TW" altLang="en-US" smtClean="0"/>
              <a:pPr/>
              <a:t>2014/5/2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0AC4EB-C3B0-4813-8D9A-49EAAAD2E7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E5AD8-7640-41CD-984E-B440FA441EB4}" type="datetimeFigureOut">
              <a:rPr lang="zh-TW" altLang="en-US" smtClean="0"/>
              <a:pPr/>
              <a:t>2014/5/2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0AC4EB-C3B0-4813-8D9A-49EAAAD2E73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E5AD8-7640-41CD-984E-B440FA441EB4}" type="datetimeFigureOut">
              <a:rPr lang="zh-TW" altLang="en-US" smtClean="0"/>
              <a:pPr/>
              <a:t>2014/5/2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0AC4EB-C3B0-4813-8D9A-49EAAAD2E7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E5AD8-7640-41CD-984E-B440FA441EB4}" type="datetimeFigureOut">
              <a:rPr lang="zh-TW" altLang="en-US" smtClean="0"/>
              <a:pPr/>
              <a:t>2014/5/2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0AC4EB-C3B0-4813-8D9A-49EAAAD2E7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E5AD8-7640-41CD-984E-B440FA441EB4}" type="datetimeFigureOut">
              <a:rPr lang="zh-TW" altLang="en-US" smtClean="0"/>
              <a:pPr/>
              <a:t>2014/5/2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0AC4EB-C3B0-4813-8D9A-49EAAAD2E7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E5AD8-7640-41CD-984E-B440FA441EB4}" type="datetimeFigureOut">
              <a:rPr lang="zh-TW" altLang="en-US" smtClean="0"/>
              <a:pPr/>
              <a:t>2014/5/2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0AC4EB-C3B0-4813-8D9A-49EAAAD2E73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E5AD8-7640-41CD-984E-B440FA441EB4}" type="datetimeFigureOut">
              <a:rPr lang="zh-TW" altLang="en-US" smtClean="0"/>
              <a:pPr/>
              <a:t>2014/5/2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0AC4EB-C3B0-4813-8D9A-49EAAAD2E7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E5AD8-7640-41CD-984E-B440FA441EB4}" type="datetimeFigureOut">
              <a:rPr lang="zh-TW" altLang="en-US" smtClean="0"/>
              <a:pPr/>
              <a:t>2014/5/2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0AC4EB-C3B0-4813-8D9A-49EAAAD2E73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3AE5AD8-7640-41CD-984E-B440FA441EB4}" type="datetimeFigureOut">
              <a:rPr lang="zh-TW" altLang="en-US" smtClean="0"/>
              <a:pPr/>
              <a:t>2014/5/2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E0AC4EB-C3B0-4813-8D9A-49EAAAD2E73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30.png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4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audio" Target="../media/audio1.wav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10" Type="http://schemas.openxmlformats.org/officeDocument/2006/relationships/oleObject" Target="../embeddings/oleObject10.bin"/><Relationship Id="rId4" Type="http://schemas.openxmlformats.org/officeDocument/2006/relationships/image" Target="../media/image12.png"/><Relationship Id="rId9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908720"/>
            <a:ext cx="4104456" cy="4416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915816" y="0"/>
            <a:ext cx="3168352" cy="1143000"/>
          </a:xfrm>
        </p:spPr>
        <p:txBody>
          <a:bodyPr/>
          <a:lstStyle/>
          <a:p>
            <a:r>
              <a:rPr lang="zh-TW" altLang="en-US" sz="4000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Euler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定理</a:t>
            </a:r>
            <a:r>
              <a:rPr lang="zh-TW" altLang="en-US" sz="4000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400" y="1124744"/>
            <a:ext cx="8229600" cy="31683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zh-TW" altLang="en-US" sz="2800" dirty="0" smtClean="0"/>
              <a:t>     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設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A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B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C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D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為直線上按序的四點，則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                                        </a:t>
            </a:r>
            <a:endParaRPr lang="en-US" altLang="zh-TW" sz="1800" dirty="0" smtClean="0"/>
          </a:p>
          <a:p>
            <a:pPr>
              <a:buNone/>
            </a:pPr>
            <a:r>
              <a:rPr lang="zh-TW" altLang="en-US" sz="1800" dirty="0" smtClean="0"/>
              <a:t>                                                                     </a:t>
            </a:r>
            <a:endParaRPr lang="en-US" altLang="zh-TW" sz="1800" dirty="0" smtClean="0"/>
          </a:p>
          <a:p>
            <a:pPr>
              <a:buNone/>
            </a:pPr>
            <a:endParaRPr lang="en-US" altLang="zh-TW" sz="1800" dirty="0" smtClean="0"/>
          </a:p>
          <a:p>
            <a:pPr>
              <a:buNone/>
            </a:pPr>
            <a:endParaRPr lang="en-US" altLang="zh-TW" sz="1800" dirty="0" smtClean="0"/>
          </a:p>
          <a:p>
            <a:pPr>
              <a:buNone/>
            </a:pPr>
            <a:r>
              <a:rPr lang="en-US" altLang="zh-TW" dirty="0" smtClean="0"/>
              <a:t>【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證明</a:t>
            </a:r>
            <a:r>
              <a:rPr lang="en-US" altLang="zh-TW" dirty="0" smtClean="0"/>
              <a:t>】</a:t>
            </a:r>
            <a:endParaRPr lang="zh-TW" altLang="en-US" dirty="0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1907704" y="1700808"/>
          <a:ext cx="5395912" cy="637754"/>
        </p:xfrm>
        <a:graphic>
          <a:graphicData uri="http://schemas.openxmlformats.org/presentationml/2006/ole">
            <p:oleObj spid="_x0000_s21506" name="Equation" r:id="rId4" imgW="1828800" imgH="215640" progId="Equation.DSMT4">
              <p:embed/>
            </p:oleObj>
          </a:graphicData>
        </a:graphic>
      </p:graphicFrame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7744" y="2636912"/>
            <a:ext cx="4536504" cy="1046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43808" y="3757356"/>
            <a:ext cx="3960440" cy="2851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3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03648" y="0"/>
            <a:ext cx="4936592" cy="1143000"/>
          </a:xfrm>
        </p:spPr>
        <p:txBody>
          <a:bodyPr/>
          <a:lstStyle/>
          <a:p>
            <a:r>
              <a:rPr lang="zh-TW" altLang="en-US" dirty="0" smtClean="0"/>
              <a:t>延伸至三倍角公式</a:t>
            </a:r>
            <a:endParaRPr lang="zh-TW" altLang="en-US" dirty="0"/>
          </a:p>
        </p:txBody>
      </p:sp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52736"/>
            <a:ext cx="4248472" cy="4556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2534" name="Object 6"/>
          <p:cNvGraphicFramePr>
            <a:graphicFrameLocks noChangeAspect="1"/>
          </p:cNvGraphicFramePr>
          <p:nvPr>
            <p:ph idx="1"/>
          </p:nvPr>
        </p:nvGraphicFramePr>
        <p:xfrm>
          <a:off x="4499992" y="1700808"/>
          <a:ext cx="3600400" cy="397051"/>
        </p:xfrm>
        <a:graphic>
          <a:graphicData uri="http://schemas.openxmlformats.org/presentationml/2006/ole">
            <p:oleObj spid="_x0000_s22534" name="Equation" r:id="rId4" imgW="1955520" imgH="215640" progId="Equation.DSMT4">
              <p:embed/>
            </p:oleObj>
          </a:graphicData>
        </a:graphic>
      </p:graphicFrame>
      <p:graphicFrame>
        <p:nvGraphicFramePr>
          <p:cNvPr id="11" name="物件 10"/>
          <p:cNvGraphicFramePr>
            <a:graphicFrameLocks noChangeAspect="1"/>
          </p:cNvGraphicFramePr>
          <p:nvPr/>
        </p:nvGraphicFramePr>
        <p:xfrm>
          <a:off x="3023320" y="2204864"/>
          <a:ext cx="6120680" cy="405045"/>
        </p:xfrm>
        <a:graphic>
          <a:graphicData uri="http://schemas.openxmlformats.org/presentationml/2006/ole">
            <p:oleObj spid="_x0000_s22535" name="Equation" r:id="rId5" imgW="3454200" imgH="228600" progId="Equation.DSMT4">
              <p:embed/>
            </p:oleObj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4427984" y="2780928"/>
          <a:ext cx="4464496" cy="744082"/>
        </p:xfrm>
        <a:graphic>
          <a:graphicData uri="http://schemas.openxmlformats.org/presentationml/2006/ole">
            <p:oleObj spid="_x0000_s22536" name="Equation" r:id="rId6" imgW="2590560" imgH="431640" progId="Equation.DSMT4">
              <p:embed/>
            </p:oleObj>
          </a:graphicData>
        </a:graphic>
      </p:graphicFrame>
      <p:graphicFrame>
        <p:nvGraphicFramePr>
          <p:cNvPr id="13" name="物件 12"/>
          <p:cNvGraphicFramePr>
            <a:graphicFrameLocks noChangeAspect="1"/>
          </p:cNvGraphicFramePr>
          <p:nvPr/>
        </p:nvGraphicFramePr>
        <p:xfrm>
          <a:off x="4499992" y="3861048"/>
          <a:ext cx="1656184" cy="370787"/>
        </p:xfrm>
        <a:graphic>
          <a:graphicData uri="http://schemas.openxmlformats.org/presentationml/2006/ole">
            <p:oleObj spid="_x0000_s22537" name="Equation" r:id="rId7" imgW="850680" imgH="190440" progId="Equation.DSMT4">
              <p:embed/>
            </p:oleObj>
          </a:graphicData>
        </a:graphic>
      </p:graphicFrame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4860032" y="4293096"/>
          <a:ext cx="3384375" cy="381314"/>
        </p:xfrm>
        <a:graphic>
          <a:graphicData uri="http://schemas.openxmlformats.org/presentationml/2006/ole">
            <p:oleObj spid="_x0000_s22538" name="Equation" r:id="rId8" imgW="1803240" imgH="203040" progId="Equation.DSMT4">
              <p:embed/>
            </p:oleObj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4572000" y="4797152"/>
          <a:ext cx="3650183" cy="502952"/>
        </p:xfrm>
        <a:graphic>
          <a:graphicData uri="http://schemas.openxmlformats.org/presentationml/2006/ole">
            <p:oleObj spid="_x0000_s22539" name="Equation" r:id="rId9" imgW="2031840" imgH="279360" progId="Equation.DSMT4">
              <p:embed/>
            </p:oleObj>
          </a:graphicData>
        </a:graphic>
      </p:graphicFrame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4644008" y="5661248"/>
          <a:ext cx="3216275" cy="404812"/>
        </p:xfrm>
        <a:graphic>
          <a:graphicData uri="http://schemas.openxmlformats.org/presentationml/2006/ole">
            <p:oleObj spid="_x0000_s22540" name="Equation" r:id="rId10" imgW="1726920" imgH="2156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196752"/>
            <a:ext cx="749808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8000" dirty="0" smtClean="0">
                <a:latin typeface="標楷體" pitchFamily="65" charset="-120"/>
                <a:ea typeface="標楷體" pitchFamily="65" charset="-120"/>
              </a:rPr>
              <a:t>   報告完畢</a:t>
            </a:r>
            <a:endParaRPr lang="en-US" altLang="zh-TW" sz="8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8000" dirty="0" smtClean="0">
                <a:latin typeface="標楷體" pitchFamily="65" charset="-120"/>
                <a:ea typeface="標楷體" pitchFamily="65" charset="-120"/>
              </a:rPr>
              <a:t>   謝謝聆聽！</a:t>
            </a:r>
            <a:endParaRPr lang="zh-TW" altLang="en-US" sz="80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27784" y="332656"/>
            <a:ext cx="3744416" cy="747514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托勒密定理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916832"/>
            <a:ext cx="6400800" cy="3721968"/>
          </a:xfrm>
        </p:spPr>
        <p:txBody>
          <a:bodyPr/>
          <a:lstStyle/>
          <a:p>
            <a:endParaRPr lang="zh-TW" altLang="en-US" dirty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051720" y="5085184"/>
          <a:ext cx="5396508" cy="637718"/>
        </p:xfrm>
        <a:graphic>
          <a:graphicData uri="http://schemas.openxmlformats.org/presentationml/2006/ole">
            <p:oleObj spid="_x0000_s7170" name="Equation" r:id="rId4" imgW="1828800" imgH="215640" progId="Equation.DSMT4">
              <p:embed/>
            </p:oleObj>
          </a:graphicData>
        </a:graphic>
      </p:graphicFrame>
      <p:sp>
        <p:nvSpPr>
          <p:cNvPr id="9" name="文字方塊 8"/>
          <p:cNvSpPr txBox="1"/>
          <p:nvPr/>
        </p:nvSpPr>
        <p:spPr>
          <a:xfrm>
            <a:off x="1907704" y="5877272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10" name="文字方塊 9"/>
          <p:cNvSpPr txBox="1"/>
          <p:nvPr/>
        </p:nvSpPr>
        <p:spPr>
          <a:xfrm>
            <a:off x="1835696" y="5877272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/>
              <a:t>(</a:t>
            </a:r>
            <a:r>
              <a:rPr lang="zh-TW" altLang="en-US" sz="280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兩條對角線乘積</a:t>
            </a:r>
            <a:r>
              <a:rPr lang="en-US" altLang="zh-TW" sz="280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280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兩雙對邊乘積之和</a:t>
            </a:r>
            <a:r>
              <a:rPr lang="en-US" altLang="zh-TW" sz="2800" dirty="0" smtClean="0"/>
              <a:t>)</a:t>
            </a:r>
            <a:endParaRPr lang="zh-TW" altLang="en-US" sz="2800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55776" y="1340768"/>
            <a:ext cx="3543279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ndAc>
      <p:stSnd>
        <p:snd r:embed="rId3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1484784"/>
            <a:ext cx="7416824" cy="4281339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altLang="zh-TW" sz="2000" dirty="0" smtClean="0"/>
          </a:p>
          <a:p>
            <a:endParaRPr lang="en-US" altLang="zh-TW" sz="2000" dirty="0" smtClean="0"/>
          </a:p>
          <a:p>
            <a:endParaRPr lang="en-US" altLang="zh-TW" sz="2000" dirty="0" smtClean="0"/>
          </a:p>
          <a:p>
            <a:pPr>
              <a:buNone/>
            </a:pP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                                                                     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                        某些時候    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                          </a:t>
            </a:r>
            <a:endParaRPr lang="en-US" altLang="zh-TW" sz="1000" dirty="0" smtClean="0"/>
          </a:p>
          <a:p>
            <a:pPr>
              <a:buNone/>
            </a:pPr>
            <a:r>
              <a:rPr lang="zh-TW" altLang="en-US" sz="1000" dirty="0" smtClean="0"/>
              <a:t>                      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半徑趨近</a:t>
            </a:r>
            <a:r>
              <a:rPr lang="zh-TW" altLang="en-US" sz="2000" dirty="0" smtClean="0"/>
              <a:t>                                         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推廣              </a:t>
            </a:r>
            <a:endParaRPr lang="en-US" altLang="zh-TW" sz="1000" dirty="0" smtClean="0"/>
          </a:p>
        </p:txBody>
      </p:sp>
      <p:sp>
        <p:nvSpPr>
          <p:cNvPr id="4" name="圓角矩形 3"/>
          <p:cNvSpPr/>
          <p:nvPr/>
        </p:nvSpPr>
        <p:spPr>
          <a:xfrm>
            <a:off x="3059832" y="4149080"/>
            <a:ext cx="2592288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托勒密定理</a:t>
            </a:r>
            <a:endParaRPr lang="zh-TW" altLang="en-US" sz="3200" dirty="0">
              <a:solidFill>
                <a:srgbClr val="FFC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向右箭號 4"/>
          <p:cNvSpPr/>
          <p:nvPr/>
        </p:nvSpPr>
        <p:spPr>
          <a:xfrm>
            <a:off x="5796136" y="4653136"/>
            <a:ext cx="864096" cy="216024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" name="向右箭號 5"/>
          <p:cNvSpPr/>
          <p:nvPr/>
        </p:nvSpPr>
        <p:spPr>
          <a:xfrm rot="10800000">
            <a:off x="2123728" y="4581128"/>
            <a:ext cx="792088" cy="144016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graphicFrame>
        <p:nvGraphicFramePr>
          <p:cNvPr id="7" name="物件 6"/>
          <p:cNvGraphicFramePr>
            <a:graphicFrameLocks noChangeAspect="1"/>
          </p:cNvGraphicFramePr>
          <p:nvPr/>
        </p:nvGraphicFramePr>
        <p:xfrm>
          <a:off x="2195736" y="4725144"/>
          <a:ext cx="972460" cy="343024"/>
        </p:xfrm>
        <a:graphic>
          <a:graphicData uri="http://schemas.openxmlformats.org/presentationml/2006/ole">
            <p:oleObj spid="_x0000_s20482" name="Equation" r:id="rId4" imgW="152280" imgH="126720" progId="Equation.DSMT4">
              <p:embed/>
            </p:oleObj>
          </a:graphicData>
        </a:graphic>
      </p:graphicFrame>
      <p:sp>
        <p:nvSpPr>
          <p:cNvPr id="8" name="文字方塊 7"/>
          <p:cNvSpPr txBox="1"/>
          <p:nvPr/>
        </p:nvSpPr>
        <p:spPr>
          <a:xfrm>
            <a:off x="3275856" y="692696"/>
            <a:ext cx="1969770" cy="2232248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商高定理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1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和差角公式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1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餘弦定理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" name="左-右雙向箭號 9"/>
          <p:cNvSpPr/>
          <p:nvPr/>
        </p:nvSpPr>
        <p:spPr>
          <a:xfrm rot="5400000">
            <a:off x="3797914" y="3410998"/>
            <a:ext cx="864096" cy="32403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流程圖: 程序 10"/>
          <p:cNvSpPr/>
          <p:nvPr/>
        </p:nvSpPr>
        <p:spPr>
          <a:xfrm>
            <a:off x="251520" y="4365104"/>
            <a:ext cx="1728192" cy="576064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Euler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定理</a:t>
            </a:r>
            <a:endParaRPr lang="zh-TW" altLang="en-US" sz="2400" dirty="0"/>
          </a:p>
        </p:txBody>
      </p:sp>
      <p:sp>
        <p:nvSpPr>
          <p:cNvPr id="12" name="流程圖: 程序 11"/>
          <p:cNvSpPr/>
          <p:nvPr/>
        </p:nvSpPr>
        <p:spPr>
          <a:xfrm>
            <a:off x="6804248" y="4293096"/>
            <a:ext cx="2016224" cy="720080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TW" sz="20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任意凸四邊形 </a:t>
            </a:r>
          </a:p>
          <a:p>
            <a:pPr algn="ctr"/>
            <a:endParaRPr lang="zh-TW" altLang="en-US" sz="2000" dirty="0"/>
          </a:p>
        </p:txBody>
      </p:sp>
    </p:spTree>
  </p:cSld>
  <p:clrMapOvr>
    <a:masterClrMapping/>
  </p:clrMapOvr>
  <p:transition>
    <p:sndAc>
      <p:stSnd>
        <p:snd r:embed="rId3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6552728" cy="1143000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當圓內接四邊形為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矩形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05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12776"/>
            <a:ext cx="4705350" cy="394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文字方塊 5"/>
          <p:cNvSpPr txBox="1"/>
          <p:nvPr/>
        </p:nvSpPr>
        <p:spPr>
          <a:xfrm>
            <a:off x="5220072" y="3933056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商高定理</a:t>
            </a:r>
            <a:r>
              <a:rPr lang="en-US" altLang="zh-TW" sz="3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36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7" name="物件 6"/>
          <p:cNvGraphicFramePr>
            <a:graphicFrameLocks noChangeAspect="1"/>
          </p:cNvGraphicFramePr>
          <p:nvPr/>
        </p:nvGraphicFramePr>
        <p:xfrm>
          <a:off x="5076056" y="3140968"/>
          <a:ext cx="2939635" cy="520948"/>
        </p:xfrm>
        <a:graphic>
          <a:graphicData uri="http://schemas.openxmlformats.org/presentationml/2006/ole">
            <p:oleObj spid="_x0000_s4098" name="Equation" r:id="rId5" imgW="1002960" imgH="177480" progId="Equation.DSMT4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4499992" y="2204864"/>
          <a:ext cx="4315817" cy="510432"/>
        </p:xfrm>
        <a:graphic>
          <a:graphicData uri="http://schemas.openxmlformats.org/presentationml/2006/ole">
            <p:oleObj spid="_x0000_s4099" name="Equation" r:id="rId6" imgW="1828800" imgH="215640" progId="Equation.DSMT4">
              <p:embed/>
            </p:oleObj>
          </a:graphicData>
        </a:graphic>
      </p:graphicFrame>
    </p:spTree>
  </p:cSld>
  <p:clrMapOvr>
    <a:masterClrMapping/>
  </p:clrMapOvr>
  <p:transition>
    <p:sndAc>
      <p:stSnd>
        <p:snd r:embed="rId3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6448" y="260648"/>
            <a:ext cx="7797552" cy="854968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當圓內接四邊形為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等腰梯形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3079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84784"/>
            <a:ext cx="4039759" cy="351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" name="物件 8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p:oleObj spid="_x0000_s3077" name="Equation" r:id="rId5" imgW="114120" imgH="177480" progId="Equation.DSMT4">
              <p:embed/>
            </p:oleObj>
          </a:graphicData>
        </a:graphic>
      </p:graphicFrame>
      <p:graphicFrame>
        <p:nvGraphicFramePr>
          <p:cNvPr id="10" name="物件 9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p:oleObj spid="_x0000_s3078" name="Equation" r:id="rId6" imgW="114120" imgH="177480" progId="Equation.DSMT4">
              <p:embed/>
            </p:oleObj>
          </a:graphicData>
        </a:graphic>
      </p:graphicFrame>
      <p:graphicFrame>
        <p:nvGraphicFramePr>
          <p:cNvPr id="12" name="物件 11"/>
          <p:cNvGraphicFramePr>
            <a:graphicFrameLocks noChangeAspect="1"/>
          </p:cNvGraphicFramePr>
          <p:nvPr/>
        </p:nvGraphicFramePr>
        <p:xfrm>
          <a:off x="4932040" y="2924944"/>
          <a:ext cx="2940050" cy="992187"/>
        </p:xfrm>
        <a:graphic>
          <a:graphicData uri="http://schemas.openxmlformats.org/presentationml/2006/ole">
            <p:oleObj spid="_x0000_s3080" name="Equation" r:id="rId7" imgW="1498320" imgH="507960" progId="Equation.DSMT4">
              <p:embed/>
            </p:oleObj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148064" y="2348880"/>
          <a:ext cx="1993900" cy="347662"/>
        </p:xfrm>
        <a:graphic>
          <a:graphicData uri="http://schemas.openxmlformats.org/presentationml/2006/ole">
            <p:oleObj spid="_x0000_s3082" name="Equation" r:id="rId8" imgW="1015920" imgH="177480" progId="Equation.DSMT4">
              <p:embed/>
            </p:oleObj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4572000" y="3933056"/>
          <a:ext cx="3587750" cy="1414463"/>
        </p:xfrm>
        <a:graphic>
          <a:graphicData uri="http://schemas.openxmlformats.org/presentationml/2006/ole">
            <p:oleObj spid="_x0000_s3083" name="Equation" r:id="rId9" imgW="1828800" imgH="723600" progId="Equation.DSMT4">
              <p:embed/>
            </p:oleObj>
          </a:graphicData>
        </a:graphic>
      </p:graphicFrame>
      <p:sp>
        <p:nvSpPr>
          <p:cNvPr id="16" name="文字方塊 15"/>
          <p:cNvSpPr txBox="1"/>
          <p:nvPr/>
        </p:nvSpPr>
        <p:spPr>
          <a:xfrm>
            <a:off x="5292080" y="5589240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000" dirty="0" smtClean="0"/>
              <a:t>(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餘弦定理</a:t>
            </a:r>
            <a:r>
              <a:rPr lang="en-US" altLang="zh-TW" sz="4000" dirty="0" smtClean="0"/>
              <a:t>)</a:t>
            </a:r>
            <a:endParaRPr lang="zh-TW" altLang="en-US" sz="4000" dirty="0"/>
          </a:p>
        </p:txBody>
      </p:sp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4499992" y="1700808"/>
          <a:ext cx="4098801" cy="485583"/>
        </p:xfrm>
        <a:graphic>
          <a:graphicData uri="http://schemas.openxmlformats.org/presentationml/2006/ole">
            <p:oleObj spid="_x0000_s3084" name="Equation" r:id="rId10" imgW="1828800" imgH="215640" progId="Equation.DSMT4">
              <p:embed/>
            </p:oleObj>
          </a:graphicData>
        </a:graphic>
      </p:graphicFrame>
    </p:spTree>
  </p:cSld>
  <p:clrMapOvr>
    <a:masterClrMapping/>
  </p:clrMapOvr>
  <p:transition>
    <p:sndAc>
      <p:stSnd>
        <p:snd r:embed="rId3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79712" y="260648"/>
            <a:ext cx="5112568" cy="1143000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有一邊為直徑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(=1)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99792" y="1196752"/>
            <a:ext cx="3735388" cy="320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物件 5"/>
          <p:cNvGraphicFramePr>
            <a:graphicFrameLocks noChangeAspect="1"/>
          </p:cNvGraphicFramePr>
          <p:nvPr/>
        </p:nvGraphicFramePr>
        <p:xfrm>
          <a:off x="1691680" y="4941168"/>
          <a:ext cx="6894586" cy="692923"/>
        </p:xfrm>
        <a:graphic>
          <a:graphicData uri="http://schemas.openxmlformats.org/presentationml/2006/ole">
            <p:oleObj spid="_x0000_s2051" name="Equation" r:id="rId5" imgW="2527200" imgH="253800" progId="Equation.DSMT4">
              <p:embed/>
            </p:oleObj>
          </a:graphicData>
        </a:graphic>
      </p:graphicFrame>
      <p:sp>
        <p:nvSpPr>
          <p:cNvPr id="9" name="文字方塊 8"/>
          <p:cNvSpPr txBox="1"/>
          <p:nvPr/>
        </p:nvSpPr>
        <p:spPr>
          <a:xfrm>
            <a:off x="2627784" y="5661248"/>
            <a:ext cx="37444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000" dirty="0" smtClean="0">
                <a:solidFill>
                  <a:srgbClr val="FF0000"/>
                </a:solidFill>
              </a:rPr>
              <a:t>(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正弦和角公式</a:t>
            </a:r>
            <a:r>
              <a:rPr lang="en-US" altLang="zh-TW" sz="4000" dirty="0" smtClean="0">
                <a:solidFill>
                  <a:srgbClr val="FF0000"/>
                </a:solidFill>
              </a:rPr>
              <a:t>)</a:t>
            </a:r>
            <a:endParaRPr lang="zh-TW" altLang="en-US" sz="4000" dirty="0">
              <a:solidFill>
                <a:srgbClr val="FF0000"/>
              </a:solidFill>
            </a:endParaRP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627784" y="4365104"/>
          <a:ext cx="4314825" cy="511175"/>
        </p:xfrm>
        <a:graphic>
          <a:graphicData uri="http://schemas.openxmlformats.org/presentationml/2006/ole">
            <p:oleObj spid="_x0000_s2052" name="Equation" r:id="rId6" imgW="1828800" imgH="215640" progId="Equation.DSMT4">
              <p:embed/>
            </p:oleObj>
          </a:graphicData>
        </a:graphic>
      </p:graphicFrame>
    </p:spTree>
  </p:cSld>
  <p:clrMapOvr>
    <a:masterClrMapping/>
  </p:clrMapOvr>
  <p:transition>
    <p:sndAc>
      <p:stSnd>
        <p:snd r:embed="rId3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5616" y="0"/>
            <a:ext cx="6861448" cy="1143000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有一邊為直徑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(=1)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12776"/>
            <a:ext cx="4032448" cy="364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0" name="物件 9"/>
          <p:cNvGraphicFramePr>
            <a:graphicFrameLocks noChangeAspect="1"/>
          </p:cNvGraphicFramePr>
          <p:nvPr/>
        </p:nvGraphicFramePr>
        <p:xfrm>
          <a:off x="4211960" y="2492896"/>
          <a:ext cx="4676739" cy="470024"/>
        </p:xfrm>
        <a:graphic>
          <a:graphicData uri="http://schemas.openxmlformats.org/presentationml/2006/ole">
            <p:oleObj spid="_x0000_s1027" name="Equation" r:id="rId5" imgW="2527200" imgH="253800" progId="Equation.DSMT4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355976" y="3284984"/>
          <a:ext cx="4441825" cy="469900"/>
        </p:xfrm>
        <a:graphic>
          <a:graphicData uri="http://schemas.openxmlformats.org/presentationml/2006/ole">
            <p:oleObj spid="_x0000_s1028" name="Equation" r:id="rId6" imgW="2400120" imgH="253800" progId="Equation.DSMT4">
              <p:embed/>
            </p:oleObj>
          </a:graphicData>
        </a:graphic>
      </p:graphicFrame>
      <p:sp>
        <p:nvSpPr>
          <p:cNvPr id="12" name="文字方塊 11"/>
          <p:cNvSpPr txBox="1"/>
          <p:nvPr/>
        </p:nvSpPr>
        <p:spPr>
          <a:xfrm>
            <a:off x="4716016" y="4149080"/>
            <a:ext cx="4032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正弦差角公式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40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283968" y="1700808"/>
          <a:ext cx="4314825" cy="511175"/>
        </p:xfrm>
        <a:graphic>
          <a:graphicData uri="http://schemas.openxmlformats.org/presentationml/2006/ole">
            <p:oleObj spid="_x0000_s1029" name="Equation" r:id="rId7" imgW="1828800" imgH="215640" progId="Equation.DSMT4">
              <p:embed/>
            </p:oleObj>
          </a:graphicData>
        </a:graphic>
      </p:graphicFrame>
    </p:spTree>
  </p:cSld>
  <p:clrMapOvr>
    <a:masterClrMapping/>
  </p:clrMapOvr>
  <p:transition>
    <p:sndAc>
      <p:stSnd>
        <p:snd r:embed="rId3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23728" y="260648"/>
            <a:ext cx="5368640" cy="1143000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推廣的托勒密定理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31640" y="2132856"/>
            <a:ext cx="7139136" cy="2764904"/>
          </a:xfrm>
        </p:spPr>
        <p:txBody>
          <a:bodyPr/>
          <a:lstStyle/>
          <a:p>
            <a:pPr>
              <a:buNone/>
            </a:pPr>
            <a:r>
              <a:rPr lang="zh-TW" altLang="en-US" dirty="0" smtClean="0"/>
              <a:t> 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設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ABCD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為平面上任意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凸四邊形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，則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1907704" y="2780928"/>
          <a:ext cx="6043911" cy="713517"/>
        </p:xfrm>
        <a:graphic>
          <a:graphicData uri="http://schemas.openxmlformats.org/presentationml/2006/ole">
            <p:oleObj spid="_x0000_s5122" name="Equation" r:id="rId4" imgW="1828800" imgH="215640" progId="Equation.DSMT4">
              <p:embed/>
            </p:oleObj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1763688" y="3501008"/>
            <a:ext cx="6048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，當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ABCD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四點共圓等號成立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>
    <p:sndAc>
      <p:stSnd>
        <p:snd r:embed="rId3" name="laser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404664"/>
            <a:ext cx="7239000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物件 5"/>
          <p:cNvGraphicFramePr>
            <a:graphicFrameLocks noChangeAspect="1"/>
          </p:cNvGraphicFramePr>
          <p:nvPr/>
        </p:nvGraphicFramePr>
        <p:xfrm>
          <a:off x="1619672" y="4797152"/>
          <a:ext cx="5953769" cy="1156072"/>
        </p:xfrm>
        <a:graphic>
          <a:graphicData uri="http://schemas.openxmlformats.org/presentationml/2006/ole">
            <p:oleObj spid="_x0000_s6148" name="Equation" r:id="rId4" imgW="2616120" imgH="507960" progId="Equation.DSMT4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303</TotalTime>
  <Words>164</Words>
  <Application>Microsoft Office PowerPoint</Application>
  <PresentationFormat>如螢幕大小 (4:3)</PresentationFormat>
  <Paragraphs>41</Paragraphs>
  <Slides>12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4" baseType="lpstr">
      <vt:lpstr>夏至</vt:lpstr>
      <vt:lpstr>Equation</vt:lpstr>
      <vt:lpstr>投影片 1</vt:lpstr>
      <vt:lpstr>托勒密定理</vt:lpstr>
      <vt:lpstr>投影片 3</vt:lpstr>
      <vt:lpstr>當圓內接四邊形為矩形時</vt:lpstr>
      <vt:lpstr>當圓內接四邊形為等腰梯形時</vt:lpstr>
      <vt:lpstr>有一邊為直徑(=1)時</vt:lpstr>
      <vt:lpstr>有一邊為直徑(=1)時</vt:lpstr>
      <vt:lpstr>推廣的托勒密定理</vt:lpstr>
      <vt:lpstr>投影片 9</vt:lpstr>
      <vt:lpstr> Euler定理 </vt:lpstr>
      <vt:lpstr>延伸至三倍角公式</vt:lpstr>
      <vt:lpstr>投影片 12</vt:lpstr>
    </vt:vector>
  </TitlesOfParts>
  <Company>SYNNEX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托勒密定理</dc:title>
  <dc:creator>user</dc:creator>
  <cp:lastModifiedBy>user</cp:lastModifiedBy>
  <cp:revision>61</cp:revision>
  <dcterms:created xsi:type="dcterms:W3CDTF">2014-04-30T05:25:29Z</dcterms:created>
  <dcterms:modified xsi:type="dcterms:W3CDTF">2014-05-02T06:19:33Z</dcterms:modified>
</cp:coreProperties>
</file>